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4371"/>
    <a:srgbClr val="E6E6E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528" y="77"/>
      </p:cViewPr>
      <p:guideLst>
        <p:guide orient="horz" pos="2147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559-5DCC-4BC8-8479-5AD8548DC682}" type="datetimeFigureOut">
              <a:rPr lang="zh-CN" altLang="en-US" smtClean="0"/>
              <a:t>2022/6/22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ED-BC52-4E7F-910D-143F3D9F33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559-5DCC-4BC8-8479-5AD8548DC682}" type="datetimeFigureOut">
              <a:rPr lang="zh-CN" altLang="en-US" smtClean="0"/>
              <a:t>2022/6/22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ED-BC52-4E7F-910D-143F3D9F33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559-5DCC-4BC8-8479-5AD8548DC682}" type="datetimeFigureOut">
              <a:rPr lang="zh-CN" altLang="en-US" smtClean="0"/>
              <a:t>2022/6/22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ED-BC52-4E7F-910D-143F3D9F33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559-5DCC-4BC8-8479-5AD8548DC682}" type="datetimeFigureOut">
              <a:rPr lang="zh-CN" altLang="en-US" smtClean="0"/>
              <a:t>2022/6/22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ED-BC52-4E7F-910D-143F3D9F33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559-5DCC-4BC8-8479-5AD8548DC682}" type="datetimeFigureOut">
              <a:rPr lang="zh-CN" altLang="en-US" smtClean="0"/>
              <a:t>2022/6/22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ED-BC52-4E7F-910D-143F3D9F33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559-5DCC-4BC8-8479-5AD8548DC682}" type="datetimeFigureOut">
              <a:rPr lang="zh-CN" altLang="en-US" smtClean="0"/>
              <a:t>2022/6/22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ED-BC52-4E7F-910D-143F3D9F33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559-5DCC-4BC8-8479-5AD8548DC682}" type="datetimeFigureOut">
              <a:rPr lang="zh-CN" altLang="en-US" smtClean="0"/>
              <a:t>2022/6/22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ED-BC52-4E7F-910D-143F3D9F33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559-5DCC-4BC8-8479-5AD8548DC682}" type="datetimeFigureOut">
              <a:rPr lang="zh-CN" altLang="en-US" smtClean="0"/>
              <a:t>2022/6/22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ED-BC52-4E7F-910D-143F3D9F33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559-5DCC-4BC8-8479-5AD8548DC682}" type="datetimeFigureOut">
              <a:rPr lang="zh-CN" altLang="en-US" smtClean="0"/>
              <a:t>2022/6/22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ED-BC52-4E7F-910D-143F3D9F33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559-5DCC-4BC8-8479-5AD8548DC682}" type="datetimeFigureOut">
              <a:rPr lang="zh-CN" altLang="en-US" smtClean="0"/>
              <a:t>2022/6/22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ED-BC52-4E7F-910D-143F3D9F33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559-5DCC-4BC8-8479-5AD8548DC682}" type="datetimeFigureOut">
              <a:rPr lang="zh-CN" altLang="en-US" smtClean="0"/>
              <a:t>2022/6/22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96ED-BC52-4E7F-910D-143F3D9F33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F3559-5DCC-4BC8-8479-5AD8548DC682}" type="datetimeFigureOut">
              <a:rPr lang="zh-CN" altLang="en-US" smtClean="0"/>
              <a:t>2022/6/22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F96ED-BC52-4E7F-910D-143F3D9F33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等腰三角形 8"/>
          <p:cNvSpPr/>
          <p:nvPr/>
        </p:nvSpPr>
        <p:spPr>
          <a:xfrm>
            <a:off x="9582150" y="0"/>
            <a:ext cx="2609850" cy="6858000"/>
          </a:xfrm>
          <a:prstGeom prst="triangle">
            <a:avLst>
              <a:gd name="adj" fmla="val 10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等腰三角形 9"/>
          <p:cNvSpPr/>
          <p:nvPr/>
        </p:nvSpPr>
        <p:spPr>
          <a:xfrm rot="10800000">
            <a:off x="0" y="0"/>
            <a:ext cx="2609850" cy="6858000"/>
          </a:xfrm>
          <a:prstGeom prst="triangle">
            <a:avLst>
              <a:gd name="adj" fmla="val 10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H="1">
            <a:off x="57149" y="0"/>
            <a:ext cx="2609852" cy="6858000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9486899" y="0"/>
            <a:ext cx="2609852" cy="6858000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5049361" y="1774904"/>
            <a:ext cx="2095501" cy="70788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</a:p>
        </p:txBody>
      </p:sp>
      <p:sp>
        <p:nvSpPr>
          <p:cNvPr id="18" name="文本框 19"/>
          <p:cNvSpPr txBox="1"/>
          <p:nvPr/>
        </p:nvSpPr>
        <p:spPr>
          <a:xfrm>
            <a:off x="2072799" y="2905720"/>
            <a:ext cx="8048625" cy="9220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5400" b="1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商业计划书模板</a:t>
            </a:r>
          </a:p>
        </p:txBody>
      </p:sp>
      <p:sp>
        <p:nvSpPr>
          <p:cNvPr id="20" name="圆角矩形 6"/>
          <p:cNvSpPr/>
          <p:nvPr/>
        </p:nvSpPr>
        <p:spPr>
          <a:xfrm>
            <a:off x="2827973" y="3825035"/>
            <a:ext cx="6538277" cy="78803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仅做参考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5975968" y="5059248"/>
            <a:ext cx="242286" cy="284280"/>
            <a:chOff x="5853715" y="4805048"/>
            <a:chExt cx="497271" cy="583461"/>
          </a:xfrm>
        </p:grpSpPr>
        <p:sp>
          <p:nvSpPr>
            <p:cNvPr id="21" name="箭头: V 形 20"/>
            <p:cNvSpPr/>
            <p:nvPr/>
          </p:nvSpPr>
          <p:spPr>
            <a:xfrm rot="5192309">
              <a:off x="5933709" y="4725054"/>
              <a:ext cx="324584" cy="484572"/>
            </a:xfrm>
            <a:prstGeom prst="chevron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5" name="箭头: V 形 24"/>
            <p:cNvSpPr/>
            <p:nvPr/>
          </p:nvSpPr>
          <p:spPr>
            <a:xfrm rot="5192309">
              <a:off x="5946408" y="4983932"/>
              <a:ext cx="324583" cy="484572"/>
            </a:xfrm>
            <a:prstGeom prst="chevron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/>
        </p:nvSpPr>
        <p:spPr>
          <a:xfrm>
            <a:off x="274320" y="367665"/>
            <a:ext cx="8096250" cy="193675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600" b="1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endParaRPr lang="en-US" altLang="zh-CN" sz="3600" b="1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zh-CN" altLang="en-US" sz="3200" b="1" dirty="0">
                <a:solidFill>
                  <a:schemeClr val="accent1">
                    <a:lumMod val="50000"/>
                  </a:schemeClr>
                </a:solidFill>
                <a:cs typeface="+mn-ea"/>
                <a:sym typeface="+mn-ea"/>
              </a:rPr>
              <a:t>商业计划书-须包括但不限于以下内容</a:t>
            </a:r>
            <a:endParaRPr lang="zh-CN" altLang="en-US" sz="3200" b="1" dirty="0">
              <a:solidFill>
                <a:schemeClr val="accent1">
                  <a:lumMod val="50000"/>
                </a:schemeClr>
              </a:solidFill>
              <a:cs typeface="+mn-ea"/>
            </a:endParaRPr>
          </a:p>
          <a:p>
            <a:pPr algn="ctr">
              <a:lnSpc>
                <a:spcPct val="120000"/>
              </a:lnSpc>
            </a:pPr>
            <a:endParaRPr lang="en-US" altLang="zh-CN" sz="3200" b="1" spc="160" dirty="0">
              <a:solidFill>
                <a:schemeClr val="tx1"/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22250" y="257810"/>
            <a:ext cx="11626215" cy="6252210"/>
          </a:xfrm>
          <a:prstGeom prst="rect">
            <a:avLst/>
          </a:prstGeom>
          <a:noFill/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418905" y="4727762"/>
            <a:ext cx="1616732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方正韵动中黑简体"/>
                <a:ea typeface="微软雅黑" panose="020B0503020204020204" pitchFamily="34" charset="-122"/>
                <a:sym typeface="+mn-ea"/>
              </a:rPr>
              <a:t>行业分析</a:t>
            </a:r>
            <a:endParaRPr lang="zh-CN" altLang="en-US" sz="1000" b="1" dirty="0">
              <a:solidFill>
                <a:schemeClr val="tx1">
                  <a:lumMod val="50000"/>
                  <a:lumOff val="50000"/>
                </a:schemeClr>
              </a:solidFill>
              <a:latin typeface="方正韵动中黑简体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方正韵动中黑简体"/>
                <a:ea typeface="微软雅黑" panose="020B0503020204020204" pitchFamily="34" charset="-122"/>
              </a:rPr>
              <a:t>市场分析</a:t>
            </a:r>
          </a:p>
          <a:p>
            <a:pPr marL="285750" indent="-285750" algn="l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方正韵动中黑简体"/>
                <a:ea typeface="微软雅黑" panose="020B0503020204020204" pitchFamily="34" charset="-122"/>
                <a:sym typeface="+mn-ea"/>
              </a:rPr>
              <a:t>核心优势</a:t>
            </a:r>
          </a:p>
          <a:p>
            <a:pPr marL="285750" indent="-285750" algn="l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方正韵动中黑简体"/>
                <a:ea typeface="微软雅黑" panose="020B0503020204020204" pitchFamily="34" charset="-122"/>
                <a:sym typeface="+mn-ea"/>
              </a:rPr>
              <a:t>社会贡献</a:t>
            </a:r>
          </a:p>
          <a:p>
            <a:pPr indent="0" algn="l">
              <a:buClrTx/>
              <a:buSzTx/>
              <a:buFont typeface="Arial" panose="020B0604020202020204" pitchFamily="34" charset="0"/>
              <a:buNone/>
              <a:defRPr/>
            </a:pPr>
            <a:endParaRPr lang="zh-CN" altLang="zh-CN" sz="10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íṥ1íḋè"/>
          <p:cNvSpPr/>
          <p:nvPr/>
        </p:nvSpPr>
        <p:spPr bwMode="auto">
          <a:xfrm flipV="1">
            <a:off x="1770717" y="2982300"/>
            <a:ext cx="703898" cy="802948"/>
          </a:xfrm>
          <a:custGeom>
            <a:avLst/>
            <a:gdLst>
              <a:gd name="T0" fmla="*/ 573 w 1146"/>
              <a:gd name="T1" fmla="*/ 0 h 1307"/>
              <a:gd name="T2" fmla="*/ 1146 w 1146"/>
              <a:gd name="T3" fmla="*/ 287 h 1307"/>
              <a:gd name="T4" fmla="*/ 1146 w 1146"/>
              <a:gd name="T5" fmla="*/ 1021 h 1307"/>
              <a:gd name="T6" fmla="*/ 573 w 1146"/>
              <a:gd name="T7" fmla="*/ 1307 h 1307"/>
              <a:gd name="T8" fmla="*/ 0 w 1146"/>
              <a:gd name="T9" fmla="*/ 1021 h 1307"/>
              <a:gd name="T10" fmla="*/ 0 w 1146"/>
              <a:gd name="T11" fmla="*/ 287 h 1307"/>
              <a:gd name="T12" fmla="*/ 573 w 1146"/>
              <a:gd name="T13" fmla="*/ 0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6" h="1307">
                <a:moveTo>
                  <a:pt x="573" y="0"/>
                </a:moveTo>
                <a:lnTo>
                  <a:pt x="1146" y="287"/>
                </a:lnTo>
                <a:lnTo>
                  <a:pt x="1146" y="1021"/>
                </a:lnTo>
                <a:lnTo>
                  <a:pt x="573" y="1307"/>
                </a:lnTo>
                <a:lnTo>
                  <a:pt x="0" y="1021"/>
                </a:lnTo>
                <a:lnTo>
                  <a:pt x="0" y="287"/>
                </a:lnTo>
                <a:lnTo>
                  <a:pt x="573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  <a:effectLst>
            <a:outerShdw blurRad="127000" dist="38100" dir="2700000" sx="94000" sy="94000" algn="tl" rotWithShape="0">
              <a:prstClr val="black">
                <a:alpha val="22000"/>
              </a:prstClr>
            </a:outerShdw>
          </a:effectLst>
        </p:spPr>
        <p:txBody>
          <a:bodyPr anchor="ctr"/>
          <a:lstStyle/>
          <a:p>
            <a:pPr algn="ctr"/>
            <a:endParaRPr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íṥ1íḋè"/>
          <p:cNvSpPr/>
          <p:nvPr/>
        </p:nvSpPr>
        <p:spPr bwMode="auto">
          <a:xfrm flipV="1">
            <a:off x="1896462" y="2990104"/>
            <a:ext cx="703898" cy="802948"/>
          </a:xfrm>
          <a:custGeom>
            <a:avLst/>
            <a:gdLst>
              <a:gd name="T0" fmla="*/ 573 w 1146"/>
              <a:gd name="T1" fmla="*/ 0 h 1307"/>
              <a:gd name="T2" fmla="*/ 1146 w 1146"/>
              <a:gd name="T3" fmla="*/ 287 h 1307"/>
              <a:gd name="T4" fmla="*/ 1146 w 1146"/>
              <a:gd name="T5" fmla="*/ 1021 h 1307"/>
              <a:gd name="T6" fmla="*/ 573 w 1146"/>
              <a:gd name="T7" fmla="*/ 1307 h 1307"/>
              <a:gd name="T8" fmla="*/ 0 w 1146"/>
              <a:gd name="T9" fmla="*/ 1021 h 1307"/>
              <a:gd name="T10" fmla="*/ 0 w 1146"/>
              <a:gd name="T11" fmla="*/ 287 h 1307"/>
              <a:gd name="T12" fmla="*/ 573 w 1146"/>
              <a:gd name="T13" fmla="*/ 0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6" h="1307">
                <a:moveTo>
                  <a:pt x="573" y="0"/>
                </a:moveTo>
                <a:lnTo>
                  <a:pt x="1146" y="287"/>
                </a:lnTo>
                <a:lnTo>
                  <a:pt x="1146" y="1021"/>
                </a:lnTo>
                <a:lnTo>
                  <a:pt x="573" y="1307"/>
                </a:lnTo>
                <a:lnTo>
                  <a:pt x="0" y="1021"/>
                </a:lnTo>
                <a:lnTo>
                  <a:pt x="0" y="287"/>
                </a:lnTo>
                <a:lnTo>
                  <a:pt x="573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127000" dist="38100" dir="2700000" sx="94000" sy="94000" algn="tl" rotWithShape="0">
              <a:prstClr val="black">
                <a:alpha val="22000"/>
              </a:prstClr>
            </a:outerShdw>
          </a:effectLst>
        </p:spPr>
        <p:txBody>
          <a:bodyPr anchor="ctr"/>
          <a:lstStyle/>
          <a:p>
            <a:pPr algn="ctr"/>
            <a:endParaRPr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973407" y="3177544"/>
            <a:ext cx="527709" cy="461665"/>
          </a:xfrm>
          <a:prstGeom prst="rect">
            <a:avLst/>
          </a:prstGeom>
          <a:noFill/>
          <a:effectLst>
            <a:outerShdw blurRad="127000" dist="38100" dir="2700000" sx="94000" sy="94000" algn="tl" rotWithShape="0">
              <a:prstClr val="black">
                <a:alpha val="22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1480183" y="4257213"/>
            <a:ext cx="14107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摘要</a:t>
            </a:r>
          </a:p>
        </p:txBody>
      </p:sp>
      <p:sp>
        <p:nvSpPr>
          <p:cNvPr id="47" name="íṥ1íḋè"/>
          <p:cNvSpPr/>
          <p:nvPr/>
        </p:nvSpPr>
        <p:spPr bwMode="auto">
          <a:xfrm flipV="1">
            <a:off x="3727137" y="2982300"/>
            <a:ext cx="703898" cy="802948"/>
          </a:xfrm>
          <a:custGeom>
            <a:avLst/>
            <a:gdLst>
              <a:gd name="T0" fmla="*/ 573 w 1146"/>
              <a:gd name="T1" fmla="*/ 0 h 1307"/>
              <a:gd name="T2" fmla="*/ 1146 w 1146"/>
              <a:gd name="T3" fmla="*/ 287 h 1307"/>
              <a:gd name="T4" fmla="*/ 1146 w 1146"/>
              <a:gd name="T5" fmla="*/ 1021 h 1307"/>
              <a:gd name="T6" fmla="*/ 573 w 1146"/>
              <a:gd name="T7" fmla="*/ 1307 h 1307"/>
              <a:gd name="T8" fmla="*/ 0 w 1146"/>
              <a:gd name="T9" fmla="*/ 1021 h 1307"/>
              <a:gd name="T10" fmla="*/ 0 w 1146"/>
              <a:gd name="T11" fmla="*/ 287 h 1307"/>
              <a:gd name="T12" fmla="*/ 573 w 1146"/>
              <a:gd name="T13" fmla="*/ 0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6" h="1307">
                <a:moveTo>
                  <a:pt x="573" y="0"/>
                </a:moveTo>
                <a:lnTo>
                  <a:pt x="1146" y="287"/>
                </a:lnTo>
                <a:lnTo>
                  <a:pt x="1146" y="1021"/>
                </a:lnTo>
                <a:lnTo>
                  <a:pt x="573" y="1307"/>
                </a:lnTo>
                <a:lnTo>
                  <a:pt x="0" y="1021"/>
                </a:lnTo>
                <a:lnTo>
                  <a:pt x="0" y="287"/>
                </a:lnTo>
                <a:lnTo>
                  <a:pt x="573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  <a:effectLst>
            <a:outerShdw blurRad="127000" dist="38100" dir="2700000" sx="94000" sy="94000" algn="tl" rotWithShape="0">
              <a:prstClr val="black">
                <a:alpha val="22000"/>
              </a:prstClr>
            </a:outerShdw>
          </a:effectLst>
        </p:spPr>
        <p:txBody>
          <a:bodyPr anchor="ctr"/>
          <a:lstStyle/>
          <a:p>
            <a:pPr algn="ctr"/>
            <a:endParaRPr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íṥ1íḋè"/>
          <p:cNvSpPr/>
          <p:nvPr/>
        </p:nvSpPr>
        <p:spPr bwMode="auto">
          <a:xfrm flipV="1">
            <a:off x="3852882" y="2990104"/>
            <a:ext cx="703898" cy="802948"/>
          </a:xfrm>
          <a:custGeom>
            <a:avLst/>
            <a:gdLst>
              <a:gd name="T0" fmla="*/ 573 w 1146"/>
              <a:gd name="T1" fmla="*/ 0 h 1307"/>
              <a:gd name="T2" fmla="*/ 1146 w 1146"/>
              <a:gd name="T3" fmla="*/ 287 h 1307"/>
              <a:gd name="T4" fmla="*/ 1146 w 1146"/>
              <a:gd name="T5" fmla="*/ 1021 h 1307"/>
              <a:gd name="T6" fmla="*/ 573 w 1146"/>
              <a:gd name="T7" fmla="*/ 1307 h 1307"/>
              <a:gd name="T8" fmla="*/ 0 w 1146"/>
              <a:gd name="T9" fmla="*/ 1021 h 1307"/>
              <a:gd name="T10" fmla="*/ 0 w 1146"/>
              <a:gd name="T11" fmla="*/ 287 h 1307"/>
              <a:gd name="T12" fmla="*/ 573 w 1146"/>
              <a:gd name="T13" fmla="*/ 0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6" h="1307">
                <a:moveTo>
                  <a:pt x="573" y="0"/>
                </a:moveTo>
                <a:lnTo>
                  <a:pt x="1146" y="287"/>
                </a:lnTo>
                <a:lnTo>
                  <a:pt x="1146" y="1021"/>
                </a:lnTo>
                <a:lnTo>
                  <a:pt x="573" y="1307"/>
                </a:lnTo>
                <a:lnTo>
                  <a:pt x="0" y="1021"/>
                </a:lnTo>
                <a:lnTo>
                  <a:pt x="0" y="287"/>
                </a:lnTo>
                <a:lnTo>
                  <a:pt x="573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127000" dist="38100" dir="2700000" sx="94000" sy="94000" algn="tl" rotWithShape="0">
              <a:prstClr val="black">
                <a:alpha val="22000"/>
              </a:prstClr>
            </a:outerShdw>
          </a:effectLst>
        </p:spPr>
        <p:txBody>
          <a:bodyPr anchor="ctr"/>
          <a:lstStyle/>
          <a:p>
            <a:pPr algn="ctr"/>
            <a:endParaRPr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3929827" y="3177544"/>
            <a:ext cx="527709" cy="461665"/>
          </a:xfrm>
          <a:prstGeom prst="rect">
            <a:avLst/>
          </a:prstGeom>
          <a:noFill/>
          <a:effectLst>
            <a:outerShdw blurRad="127000" dist="38100" dir="2700000" sx="94000" sy="94000" algn="tl" rotWithShape="0">
              <a:prstClr val="black">
                <a:alpha val="22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5353673" y="4278686"/>
            <a:ext cx="1410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市场分析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331487" y="4704959"/>
            <a:ext cx="1616732" cy="116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方正韵动中黑简体"/>
                <a:ea typeface="微软雅黑" panose="020B0503020204020204" pitchFamily="34" charset="-122"/>
                <a:sym typeface="+mn-ea"/>
              </a:rPr>
              <a:t>主要产品</a:t>
            </a:r>
            <a:endParaRPr lang="zh-CN" altLang="en-US" sz="1000" b="1" dirty="0">
              <a:solidFill>
                <a:schemeClr val="tx1">
                  <a:lumMod val="50000"/>
                  <a:lumOff val="50000"/>
                </a:schemeClr>
              </a:solidFill>
              <a:latin typeface="方正韵动中黑简体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方正韵动中黑简体"/>
                <a:ea typeface="微软雅黑" panose="020B0503020204020204" pitchFamily="34" charset="-122"/>
              </a:rPr>
              <a:t>市场分析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方正韵动中黑简体"/>
                <a:ea typeface="微软雅黑" panose="020B0503020204020204" pitchFamily="34" charset="-122"/>
                <a:sym typeface="+mn-ea"/>
              </a:rPr>
              <a:t>核心竞争力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方正韵动中黑简体"/>
                <a:ea typeface="微软雅黑" panose="020B0503020204020204" pitchFamily="34" charset="-122"/>
                <a:sym typeface="+mn-ea"/>
              </a:rPr>
              <a:t>运营计划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方正韵动中黑简体"/>
                <a:ea typeface="微软雅黑" panose="020B0503020204020204" pitchFamily="34" charset="-122"/>
                <a:sym typeface="+mn-ea"/>
              </a:rPr>
              <a:t>强化与城大知识转移合作的方式</a:t>
            </a:r>
            <a:endParaRPr lang="zh-CN" altLang="en-US" sz="1000" b="1" dirty="0">
              <a:solidFill>
                <a:schemeClr val="tx1">
                  <a:lumMod val="50000"/>
                  <a:lumOff val="50000"/>
                </a:schemeClr>
              </a:solidFill>
              <a:latin typeface="方正韵动中黑简体"/>
              <a:ea typeface="微软雅黑" panose="020B0503020204020204" pitchFamily="34" charset="-122"/>
            </a:endParaRPr>
          </a:p>
          <a:p>
            <a:pPr algn="ctr"/>
            <a:endParaRPr lang="zh-CN" altLang="zh-CN" sz="10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2" name="íṥ1íḋè"/>
          <p:cNvSpPr/>
          <p:nvPr/>
        </p:nvSpPr>
        <p:spPr bwMode="auto">
          <a:xfrm flipV="1">
            <a:off x="5683557" y="2982300"/>
            <a:ext cx="703898" cy="802948"/>
          </a:xfrm>
          <a:custGeom>
            <a:avLst/>
            <a:gdLst>
              <a:gd name="T0" fmla="*/ 573 w 1146"/>
              <a:gd name="T1" fmla="*/ 0 h 1307"/>
              <a:gd name="T2" fmla="*/ 1146 w 1146"/>
              <a:gd name="T3" fmla="*/ 287 h 1307"/>
              <a:gd name="T4" fmla="*/ 1146 w 1146"/>
              <a:gd name="T5" fmla="*/ 1021 h 1307"/>
              <a:gd name="T6" fmla="*/ 573 w 1146"/>
              <a:gd name="T7" fmla="*/ 1307 h 1307"/>
              <a:gd name="T8" fmla="*/ 0 w 1146"/>
              <a:gd name="T9" fmla="*/ 1021 h 1307"/>
              <a:gd name="T10" fmla="*/ 0 w 1146"/>
              <a:gd name="T11" fmla="*/ 287 h 1307"/>
              <a:gd name="T12" fmla="*/ 573 w 1146"/>
              <a:gd name="T13" fmla="*/ 0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6" h="1307">
                <a:moveTo>
                  <a:pt x="573" y="0"/>
                </a:moveTo>
                <a:lnTo>
                  <a:pt x="1146" y="287"/>
                </a:lnTo>
                <a:lnTo>
                  <a:pt x="1146" y="1021"/>
                </a:lnTo>
                <a:lnTo>
                  <a:pt x="573" y="1307"/>
                </a:lnTo>
                <a:lnTo>
                  <a:pt x="0" y="1021"/>
                </a:lnTo>
                <a:lnTo>
                  <a:pt x="0" y="287"/>
                </a:lnTo>
                <a:lnTo>
                  <a:pt x="573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  <a:effectLst>
            <a:outerShdw blurRad="127000" dist="38100" dir="2700000" sx="94000" sy="94000" algn="tl" rotWithShape="0">
              <a:prstClr val="black">
                <a:alpha val="22000"/>
              </a:prstClr>
            </a:outerShdw>
          </a:effectLst>
        </p:spPr>
        <p:txBody>
          <a:bodyPr anchor="ctr"/>
          <a:lstStyle/>
          <a:p>
            <a:pPr algn="ctr"/>
            <a:endParaRPr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3" name="íṥ1íḋè"/>
          <p:cNvSpPr/>
          <p:nvPr/>
        </p:nvSpPr>
        <p:spPr bwMode="auto">
          <a:xfrm flipV="1">
            <a:off x="5809302" y="2990104"/>
            <a:ext cx="703898" cy="802948"/>
          </a:xfrm>
          <a:custGeom>
            <a:avLst/>
            <a:gdLst>
              <a:gd name="T0" fmla="*/ 573 w 1146"/>
              <a:gd name="T1" fmla="*/ 0 h 1307"/>
              <a:gd name="T2" fmla="*/ 1146 w 1146"/>
              <a:gd name="T3" fmla="*/ 287 h 1307"/>
              <a:gd name="T4" fmla="*/ 1146 w 1146"/>
              <a:gd name="T5" fmla="*/ 1021 h 1307"/>
              <a:gd name="T6" fmla="*/ 573 w 1146"/>
              <a:gd name="T7" fmla="*/ 1307 h 1307"/>
              <a:gd name="T8" fmla="*/ 0 w 1146"/>
              <a:gd name="T9" fmla="*/ 1021 h 1307"/>
              <a:gd name="T10" fmla="*/ 0 w 1146"/>
              <a:gd name="T11" fmla="*/ 287 h 1307"/>
              <a:gd name="T12" fmla="*/ 573 w 1146"/>
              <a:gd name="T13" fmla="*/ 0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6" h="1307">
                <a:moveTo>
                  <a:pt x="573" y="0"/>
                </a:moveTo>
                <a:lnTo>
                  <a:pt x="1146" y="287"/>
                </a:lnTo>
                <a:lnTo>
                  <a:pt x="1146" y="1021"/>
                </a:lnTo>
                <a:lnTo>
                  <a:pt x="573" y="1307"/>
                </a:lnTo>
                <a:lnTo>
                  <a:pt x="0" y="1021"/>
                </a:lnTo>
                <a:lnTo>
                  <a:pt x="0" y="287"/>
                </a:lnTo>
                <a:lnTo>
                  <a:pt x="573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127000" dist="38100" dir="2700000" sx="94000" sy="94000" algn="tl" rotWithShape="0">
              <a:prstClr val="black">
                <a:alpha val="22000"/>
              </a:prstClr>
            </a:outerShdw>
          </a:effectLst>
        </p:spPr>
        <p:txBody>
          <a:bodyPr anchor="ctr"/>
          <a:lstStyle/>
          <a:p>
            <a:pPr algn="ctr"/>
            <a:endParaRPr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5886247" y="3177544"/>
            <a:ext cx="527709" cy="461665"/>
          </a:xfrm>
          <a:prstGeom prst="rect">
            <a:avLst/>
          </a:prstGeom>
          <a:noFill/>
          <a:effectLst>
            <a:outerShdw blurRad="127000" dist="38100" dir="2700000" sx="94000" sy="94000" algn="tl" rotWithShape="0">
              <a:prstClr val="black">
                <a:alpha val="22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3433275" y="4255883"/>
            <a:ext cx="1410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产品介绍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9204325" y="4705985"/>
            <a:ext cx="1962785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方正韵动中黑简体"/>
                <a:ea typeface="微软雅黑" panose="020B0503020204020204" pitchFamily="34" charset="-122"/>
              </a:rPr>
              <a:t>公司未来五年财务预算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方正韵动中黑简体"/>
                <a:ea typeface="微软雅黑" panose="020B0503020204020204" pitchFamily="34" charset="-122"/>
              </a:rPr>
              <a:t>融资计划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方正韵动中黑简体"/>
                <a:ea typeface="微软雅黑" panose="020B0503020204020204" pitchFamily="34" charset="-122"/>
                <a:sym typeface="+mn-ea"/>
              </a:rPr>
              <a:t>公司未来五年发展规划</a:t>
            </a:r>
            <a:endParaRPr lang="zh-CN" altLang="en-US" sz="1000" b="1" dirty="0">
              <a:solidFill>
                <a:schemeClr val="tx1">
                  <a:lumMod val="50000"/>
                  <a:lumOff val="50000"/>
                </a:schemeClr>
              </a:solidFill>
              <a:latin typeface="方正韵动中黑简体"/>
              <a:ea typeface="微软雅黑" panose="020B0503020204020204" pitchFamily="34" charset="-122"/>
            </a:endParaRPr>
          </a:p>
          <a:p>
            <a:pPr indent="0">
              <a:buFont typeface="Arial" panose="020B0604020202020204" pitchFamily="34" charset="0"/>
              <a:buNone/>
              <a:defRPr/>
            </a:pPr>
            <a:endParaRPr lang="zh-CN" altLang="en-US" sz="1000" b="1" dirty="0">
              <a:solidFill>
                <a:schemeClr val="tx1">
                  <a:lumMod val="50000"/>
                  <a:lumOff val="50000"/>
                </a:schemeClr>
              </a:solidFill>
              <a:latin typeface="方正韵动中黑简体"/>
              <a:ea typeface="微软雅黑" panose="020B0503020204020204" pitchFamily="34" charset="-122"/>
            </a:endParaRPr>
          </a:p>
          <a:p>
            <a:pPr indent="0" algn="l">
              <a:buClrTx/>
              <a:buSzTx/>
              <a:buFont typeface="Arial" panose="020B0604020202020204" pitchFamily="34" charset="0"/>
              <a:buNone/>
              <a:defRPr/>
            </a:pPr>
            <a:endParaRPr lang="zh-CN" altLang="zh-CN" sz="10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2" name="íṥ1íḋè"/>
          <p:cNvSpPr/>
          <p:nvPr/>
        </p:nvSpPr>
        <p:spPr bwMode="auto">
          <a:xfrm flipV="1">
            <a:off x="9596396" y="2982300"/>
            <a:ext cx="703898" cy="802948"/>
          </a:xfrm>
          <a:custGeom>
            <a:avLst/>
            <a:gdLst>
              <a:gd name="T0" fmla="*/ 573 w 1146"/>
              <a:gd name="T1" fmla="*/ 0 h 1307"/>
              <a:gd name="T2" fmla="*/ 1146 w 1146"/>
              <a:gd name="T3" fmla="*/ 287 h 1307"/>
              <a:gd name="T4" fmla="*/ 1146 w 1146"/>
              <a:gd name="T5" fmla="*/ 1021 h 1307"/>
              <a:gd name="T6" fmla="*/ 573 w 1146"/>
              <a:gd name="T7" fmla="*/ 1307 h 1307"/>
              <a:gd name="T8" fmla="*/ 0 w 1146"/>
              <a:gd name="T9" fmla="*/ 1021 h 1307"/>
              <a:gd name="T10" fmla="*/ 0 w 1146"/>
              <a:gd name="T11" fmla="*/ 287 h 1307"/>
              <a:gd name="T12" fmla="*/ 573 w 1146"/>
              <a:gd name="T13" fmla="*/ 0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6" h="1307">
                <a:moveTo>
                  <a:pt x="573" y="0"/>
                </a:moveTo>
                <a:lnTo>
                  <a:pt x="1146" y="287"/>
                </a:lnTo>
                <a:lnTo>
                  <a:pt x="1146" y="1021"/>
                </a:lnTo>
                <a:lnTo>
                  <a:pt x="573" y="1307"/>
                </a:lnTo>
                <a:lnTo>
                  <a:pt x="0" y="1021"/>
                </a:lnTo>
                <a:lnTo>
                  <a:pt x="0" y="287"/>
                </a:lnTo>
                <a:lnTo>
                  <a:pt x="573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  <a:effectLst>
            <a:outerShdw blurRad="127000" dist="38100" dir="2700000" sx="94000" sy="94000" algn="tl" rotWithShape="0">
              <a:prstClr val="black">
                <a:alpha val="22000"/>
              </a:prstClr>
            </a:outerShdw>
          </a:effectLst>
        </p:spPr>
        <p:txBody>
          <a:bodyPr anchor="ctr"/>
          <a:lstStyle/>
          <a:p>
            <a:pPr algn="ctr"/>
            <a:endParaRPr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3" name="íṥ1íḋè"/>
          <p:cNvSpPr/>
          <p:nvPr/>
        </p:nvSpPr>
        <p:spPr bwMode="auto">
          <a:xfrm flipV="1">
            <a:off x="9722141" y="2990104"/>
            <a:ext cx="703898" cy="802948"/>
          </a:xfrm>
          <a:custGeom>
            <a:avLst/>
            <a:gdLst>
              <a:gd name="T0" fmla="*/ 573 w 1146"/>
              <a:gd name="T1" fmla="*/ 0 h 1307"/>
              <a:gd name="T2" fmla="*/ 1146 w 1146"/>
              <a:gd name="T3" fmla="*/ 287 h 1307"/>
              <a:gd name="T4" fmla="*/ 1146 w 1146"/>
              <a:gd name="T5" fmla="*/ 1021 h 1307"/>
              <a:gd name="T6" fmla="*/ 573 w 1146"/>
              <a:gd name="T7" fmla="*/ 1307 h 1307"/>
              <a:gd name="T8" fmla="*/ 0 w 1146"/>
              <a:gd name="T9" fmla="*/ 1021 h 1307"/>
              <a:gd name="T10" fmla="*/ 0 w 1146"/>
              <a:gd name="T11" fmla="*/ 287 h 1307"/>
              <a:gd name="T12" fmla="*/ 573 w 1146"/>
              <a:gd name="T13" fmla="*/ 0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6" h="1307">
                <a:moveTo>
                  <a:pt x="573" y="0"/>
                </a:moveTo>
                <a:lnTo>
                  <a:pt x="1146" y="287"/>
                </a:lnTo>
                <a:lnTo>
                  <a:pt x="1146" y="1021"/>
                </a:lnTo>
                <a:lnTo>
                  <a:pt x="573" y="1307"/>
                </a:lnTo>
                <a:lnTo>
                  <a:pt x="0" y="1021"/>
                </a:lnTo>
                <a:lnTo>
                  <a:pt x="0" y="287"/>
                </a:lnTo>
                <a:lnTo>
                  <a:pt x="573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127000" dist="38100" dir="2700000" sx="94000" sy="94000" algn="tl" rotWithShape="0">
              <a:prstClr val="black">
                <a:alpha val="22000"/>
              </a:prstClr>
            </a:outerShdw>
          </a:effectLst>
        </p:spPr>
        <p:txBody>
          <a:bodyPr anchor="ctr"/>
          <a:lstStyle/>
          <a:p>
            <a:pPr algn="ctr"/>
            <a:endParaRPr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9799086" y="3177544"/>
            <a:ext cx="527709" cy="461665"/>
          </a:xfrm>
          <a:prstGeom prst="rect">
            <a:avLst/>
          </a:prstGeom>
          <a:noFill/>
          <a:effectLst>
            <a:outerShdw blurRad="127000" dist="38100" dir="2700000" sx="94000" sy="94000" algn="tl" rotWithShape="0">
              <a:prstClr val="black">
                <a:alpha val="22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05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9305862" y="4257213"/>
            <a:ext cx="1410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资本融资</a:t>
            </a:r>
          </a:p>
        </p:txBody>
      </p:sp>
      <p:sp>
        <p:nvSpPr>
          <p:cNvPr id="57" name="íṥ1íḋè"/>
          <p:cNvSpPr/>
          <p:nvPr/>
        </p:nvSpPr>
        <p:spPr bwMode="auto">
          <a:xfrm flipV="1">
            <a:off x="7639977" y="2982300"/>
            <a:ext cx="703898" cy="802948"/>
          </a:xfrm>
          <a:custGeom>
            <a:avLst/>
            <a:gdLst>
              <a:gd name="T0" fmla="*/ 573 w 1146"/>
              <a:gd name="T1" fmla="*/ 0 h 1307"/>
              <a:gd name="T2" fmla="*/ 1146 w 1146"/>
              <a:gd name="T3" fmla="*/ 287 h 1307"/>
              <a:gd name="T4" fmla="*/ 1146 w 1146"/>
              <a:gd name="T5" fmla="*/ 1021 h 1307"/>
              <a:gd name="T6" fmla="*/ 573 w 1146"/>
              <a:gd name="T7" fmla="*/ 1307 h 1307"/>
              <a:gd name="T8" fmla="*/ 0 w 1146"/>
              <a:gd name="T9" fmla="*/ 1021 h 1307"/>
              <a:gd name="T10" fmla="*/ 0 w 1146"/>
              <a:gd name="T11" fmla="*/ 287 h 1307"/>
              <a:gd name="T12" fmla="*/ 573 w 1146"/>
              <a:gd name="T13" fmla="*/ 0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6" h="1307">
                <a:moveTo>
                  <a:pt x="573" y="0"/>
                </a:moveTo>
                <a:lnTo>
                  <a:pt x="1146" y="287"/>
                </a:lnTo>
                <a:lnTo>
                  <a:pt x="1146" y="1021"/>
                </a:lnTo>
                <a:lnTo>
                  <a:pt x="573" y="1307"/>
                </a:lnTo>
                <a:lnTo>
                  <a:pt x="0" y="1021"/>
                </a:lnTo>
                <a:lnTo>
                  <a:pt x="0" y="287"/>
                </a:lnTo>
                <a:lnTo>
                  <a:pt x="573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  <a:effectLst>
            <a:outerShdw blurRad="127000" dist="38100" dir="2700000" sx="94000" sy="94000" algn="tl" rotWithShape="0">
              <a:prstClr val="black">
                <a:alpha val="22000"/>
              </a:prstClr>
            </a:outerShdw>
          </a:effectLst>
        </p:spPr>
        <p:txBody>
          <a:bodyPr anchor="ctr"/>
          <a:lstStyle/>
          <a:p>
            <a:pPr algn="ctr"/>
            <a:endParaRPr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8" name="íṥ1íḋè"/>
          <p:cNvSpPr/>
          <p:nvPr/>
        </p:nvSpPr>
        <p:spPr bwMode="auto">
          <a:xfrm flipV="1">
            <a:off x="7765722" y="2990104"/>
            <a:ext cx="703898" cy="802948"/>
          </a:xfrm>
          <a:custGeom>
            <a:avLst/>
            <a:gdLst>
              <a:gd name="T0" fmla="*/ 573 w 1146"/>
              <a:gd name="T1" fmla="*/ 0 h 1307"/>
              <a:gd name="T2" fmla="*/ 1146 w 1146"/>
              <a:gd name="T3" fmla="*/ 287 h 1307"/>
              <a:gd name="T4" fmla="*/ 1146 w 1146"/>
              <a:gd name="T5" fmla="*/ 1021 h 1307"/>
              <a:gd name="T6" fmla="*/ 573 w 1146"/>
              <a:gd name="T7" fmla="*/ 1307 h 1307"/>
              <a:gd name="T8" fmla="*/ 0 w 1146"/>
              <a:gd name="T9" fmla="*/ 1021 h 1307"/>
              <a:gd name="T10" fmla="*/ 0 w 1146"/>
              <a:gd name="T11" fmla="*/ 287 h 1307"/>
              <a:gd name="T12" fmla="*/ 573 w 1146"/>
              <a:gd name="T13" fmla="*/ 0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6" h="1307">
                <a:moveTo>
                  <a:pt x="573" y="0"/>
                </a:moveTo>
                <a:lnTo>
                  <a:pt x="1146" y="287"/>
                </a:lnTo>
                <a:lnTo>
                  <a:pt x="1146" y="1021"/>
                </a:lnTo>
                <a:lnTo>
                  <a:pt x="573" y="1307"/>
                </a:lnTo>
                <a:lnTo>
                  <a:pt x="0" y="1021"/>
                </a:lnTo>
                <a:lnTo>
                  <a:pt x="0" y="287"/>
                </a:lnTo>
                <a:lnTo>
                  <a:pt x="573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127000" dist="38100" dir="2700000" sx="94000" sy="94000" algn="tl" rotWithShape="0">
              <a:prstClr val="black">
                <a:alpha val="22000"/>
              </a:prstClr>
            </a:outerShdw>
          </a:effectLst>
        </p:spPr>
        <p:txBody>
          <a:bodyPr anchor="ctr"/>
          <a:lstStyle/>
          <a:p>
            <a:pPr algn="ctr"/>
            <a:endParaRPr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7842667" y="3177544"/>
            <a:ext cx="527709" cy="461665"/>
          </a:xfrm>
          <a:prstGeom prst="rect">
            <a:avLst/>
          </a:prstGeom>
          <a:noFill/>
          <a:effectLst>
            <a:outerShdw blurRad="127000" dist="38100" dir="2700000" sx="94000" sy="94000" algn="tl" rotWithShape="0">
              <a:prstClr val="black">
                <a:alpha val="22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7349443" y="4257213"/>
            <a:ext cx="14107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团队介绍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7349255" y="4783124"/>
            <a:ext cx="1616732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方正韵动中黑简体"/>
                <a:ea typeface="微软雅黑" panose="020B0503020204020204" pitchFamily="34" charset="-122"/>
              </a:rPr>
              <a:t>公司架构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方正韵动中黑简体"/>
                <a:ea typeface="微软雅黑" panose="020B0503020204020204" pitchFamily="34" charset="-122"/>
              </a:rPr>
              <a:t>团队以往经验</a:t>
            </a:r>
            <a:r>
              <a:rPr lang="en-US" altLang="zh-CN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方正韵动中黑简体"/>
                <a:ea typeface="微软雅黑" panose="020B0503020204020204" pitchFamily="34" charset="-122"/>
              </a:rPr>
              <a:t>  </a:t>
            </a:r>
            <a:endParaRPr lang="zh-CN" altLang="en-US" sz="1000" b="1" dirty="0">
              <a:solidFill>
                <a:schemeClr val="tx1">
                  <a:lumMod val="50000"/>
                  <a:lumOff val="50000"/>
                </a:schemeClr>
              </a:solidFill>
              <a:latin typeface="方正韵动中黑简体"/>
              <a:ea typeface="微软雅黑" panose="020B0503020204020204" pitchFamily="34" charset="-122"/>
            </a:endParaRPr>
          </a:p>
          <a:p>
            <a:pPr marL="285750" indent="-285750" algn="l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方正韵动中黑简体"/>
                <a:ea typeface="微软雅黑" panose="020B0503020204020204" pitchFamily="34" charset="-122"/>
              </a:rPr>
              <a:t>参与的项目</a:t>
            </a:r>
          </a:p>
          <a:p>
            <a:pPr algn="ctr"/>
            <a:endParaRPr lang="zh-CN" altLang="zh-CN" sz="10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keyghxj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79</Words>
  <Application>Microsoft Office PowerPoint</Application>
  <PresentationFormat>宽屏</PresentationFormat>
  <Paragraphs>30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方正韵动中黑简体</vt:lpstr>
      <vt:lpstr>Microsoft YaHei</vt:lpstr>
      <vt:lpstr>Microsoft YaHei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dreamsummit</dc:creator>
  <cp:lastModifiedBy>lenovo</cp:lastModifiedBy>
  <cp:revision>27</cp:revision>
  <dcterms:created xsi:type="dcterms:W3CDTF">2018-04-01T04:31:00Z</dcterms:created>
  <dcterms:modified xsi:type="dcterms:W3CDTF">2022-06-22T01:50:06Z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2052-11.1.0.11372</vt:lpwstr>
  </property>
  <property fmtid="{D5CDD505-2E9C-101B-9397-08002B2CF9AE}" pid="3" name="KSOTemplateUUID">
    <vt:lpwstr>v1.0_mb_oHt/pV+mHnBdduIPSM1PTw==</vt:lpwstr>
  </property>
  <property fmtid="{D5CDD505-2E9C-101B-9397-08002B2CF9AE}" pid="4" name="ICV">
    <vt:lpwstr>2EF659EB3C4044DBB23D04786C374AFD</vt:lpwstr>
  </property>
</Properties>
</file>